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2" r:id="rId5"/>
    <p:sldId id="259" r:id="rId6"/>
    <p:sldId id="280" r:id="rId7"/>
    <p:sldId id="274" r:id="rId8"/>
    <p:sldId id="27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5F053F-46E0-4F5B-B822-8D8C22F13C70}" v="2" dt="2024-06-11T09:00:10.486"/>
  </p1510:revLst>
</p1510:revInfo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48" autoAdjust="0"/>
  </p:normalViewPr>
  <p:slideViewPr>
    <p:cSldViewPr snapToGrid="0">
      <p:cViewPr varScale="1">
        <p:scale>
          <a:sx n="78" d="100"/>
          <a:sy n="78" d="100"/>
        </p:scale>
        <p:origin x="835" y="62"/>
      </p:cViewPr>
      <p:guideLst/>
    </p:cSldViewPr>
  </p:slideViewPr>
  <p:outlineViewPr>
    <p:cViewPr>
      <p:scale>
        <a:sx n="33" d="100"/>
        <a:sy n="33" d="100"/>
      </p:scale>
      <p:origin x="0" y="-70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ves Mfitumukiza Ndayisaba" userId="9017354a-a6f6-497f-a863-6813e2633817" providerId="ADAL" clId="{3F5F053F-46E0-4F5B-B822-8D8C22F13C70}"/>
    <pc:docChg chg="undo custSel modSld">
      <pc:chgData name="Yves Mfitumukiza Ndayisaba" userId="9017354a-a6f6-497f-a863-6813e2633817" providerId="ADAL" clId="{3F5F053F-46E0-4F5B-B822-8D8C22F13C70}" dt="2024-06-11T09:05:37.121" v="276" actId="255"/>
      <pc:docMkLst>
        <pc:docMk/>
      </pc:docMkLst>
      <pc:sldChg chg="addSp modSp mod">
        <pc:chgData name="Yves Mfitumukiza Ndayisaba" userId="9017354a-a6f6-497f-a863-6813e2633817" providerId="ADAL" clId="{3F5F053F-46E0-4F5B-B822-8D8C22F13C70}" dt="2024-06-11T09:03:34.034" v="129" actId="20577"/>
        <pc:sldMkLst>
          <pc:docMk/>
          <pc:sldMk cId="1571737019" sldId="268"/>
        </pc:sldMkLst>
        <pc:spChg chg="add mod">
          <ac:chgData name="Yves Mfitumukiza Ndayisaba" userId="9017354a-a6f6-497f-a863-6813e2633817" providerId="ADAL" clId="{3F5F053F-46E0-4F5B-B822-8D8C22F13C70}" dt="2024-06-11T08:59:39.945" v="14" actId="20577"/>
          <ac:spMkLst>
            <pc:docMk/>
            <pc:sldMk cId="1571737019" sldId="268"/>
            <ac:spMk id="4" creationId="{11C9803E-E50D-793A-0204-10118328DBCF}"/>
          </ac:spMkLst>
        </pc:spChg>
        <pc:spChg chg="add mod">
          <ac:chgData name="Yves Mfitumukiza Ndayisaba" userId="9017354a-a6f6-497f-a863-6813e2633817" providerId="ADAL" clId="{3F5F053F-46E0-4F5B-B822-8D8C22F13C70}" dt="2024-06-11T09:03:34.034" v="129" actId="20577"/>
          <ac:spMkLst>
            <pc:docMk/>
            <pc:sldMk cId="1571737019" sldId="268"/>
            <ac:spMk id="5" creationId="{AB159746-967D-AFC0-9383-9C50E82A92B4}"/>
          </ac:spMkLst>
        </pc:spChg>
        <pc:spChg chg="mod">
          <ac:chgData name="Yves Mfitumukiza Ndayisaba" userId="9017354a-a6f6-497f-a863-6813e2633817" providerId="ADAL" clId="{3F5F053F-46E0-4F5B-B822-8D8C22F13C70}" dt="2024-06-11T08:59:10.516" v="3"/>
          <ac:spMkLst>
            <pc:docMk/>
            <pc:sldMk cId="1571737019" sldId="268"/>
            <ac:spMk id="188" creationId="{B8BBB46D-7535-758B-7C25-1ECF58342901}"/>
          </ac:spMkLst>
        </pc:spChg>
      </pc:sldChg>
      <pc:sldChg chg="modSp mod">
        <pc:chgData name="Yves Mfitumukiza Ndayisaba" userId="9017354a-a6f6-497f-a863-6813e2633817" providerId="ADAL" clId="{3F5F053F-46E0-4F5B-B822-8D8C22F13C70}" dt="2024-06-11T09:05:37.121" v="276" actId="255"/>
        <pc:sldMkLst>
          <pc:docMk/>
          <pc:sldMk cId="1218139717" sldId="272"/>
        </pc:sldMkLst>
        <pc:spChg chg="mod">
          <ac:chgData name="Yves Mfitumukiza Ndayisaba" userId="9017354a-a6f6-497f-a863-6813e2633817" providerId="ADAL" clId="{3F5F053F-46E0-4F5B-B822-8D8C22F13C70}" dt="2024-06-11T09:05:37.121" v="276" actId="255"/>
          <ac:spMkLst>
            <pc:docMk/>
            <pc:sldMk cId="1218139717" sldId="272"/>
            <ac:spMk id="5" creationId="{3A4FBF0A-21D6-01B3-08E8-FBCE21EC04C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6/9/2024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141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11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87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78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173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659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E0F137D-A107-4C30-1807-F4F7054E2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t>6/9/2024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49D32-7E02-6995-B5F5-934D0B438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D218B9-452E-86CD-0D08-9F67028F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CA99D-5B58-73F1-094E-AB921A7F6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2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73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1BC32-6525-5D4C-65FB-434B14F17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C6DDF47B-4AEC-7B71-4811-29DA88850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19688A-41C9-E2A9-D0EB-D213ACE2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t>6/9/2024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2B6A54-B30C-D556-D0DE-A74838C4B2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t>6/9/2024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D9EB9-82A1-C618-9290-18D7FE005A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6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id="{D364E0E9-423E-A1E7-E8AF-3641993CD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C4E4-FABB-B671-BAE1-2B39A205F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D362D-3D74-9753-19E0-60569A7E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04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t>6/9/2024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51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t>6/9/2024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5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t>6/9/2024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80" r:id="rId4"/>
    <p:sldLayoutId id="2147483679" r:id="rId5"/>
    <p:sldLayoutId id="2147483677" r:id="rId6"/>
    <p:sldLayoutId id="2147483668" r:id="rId7"/>
    <p:sldLayoutId id="2147483686" r:id="rId8"/>
    <p:sldLayoutId id="2147483678" r:id="rId9"/>
    <p:sldLayoutId id="2147483671" r:id="rId10"/>
    <p:sldLayoutId id="2147483681" r:id="rId11"/>
    <p:sldLayoutId id="2147483682" r:id="rId12"/>
    <p:sldLayoutId id="2147483674" r:id="rId13"/>
    <p:sldLayoutId id="214748368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4D80E-2E71-4650-BCBE-0E1CF3231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3CBD3-2E4D-00C9-D3CA-52F1C8A3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681104"/>
            <a:ext cx="8825657" cy="4009239"/>
          </a:xfrm>
        </p:spPr>
        <p:txBody>
          <a:bodyPr/>
          <a:lstStyle/>
          <a:p>
            <a:r>
              <a:rPr lang="en-US" sz="4400" dirty="0"/>
              <a:t>Job Market Analysis and Skill Gap Identification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41EBB-6EB1-F0E9-7645-3B1B5686D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FBF0A-21D6-01B3-08E8-FBCE21EC0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958570"/>
            <a:ext cx="8825658" cy="530697"/>
          </a:xfrm>
        </p:spPr>
        <p:txBody>
          <a:bodyPr/>
          <a:lstStyle/>
          <a:p>
            <a:r>
              <a:rPr lang="en-US" sz="1400" dirty="0"/>
              <a:t>“Skills needed to be successful in data science and Ai engineering carrier”</a:t>
            </a:r>
          </a:p>
        </p:txBody>
      </p:sp>
    </p:spTree>
    <p:extLst>
      <p:ext uri="{BB962C8B-B14F-4D97-AF65-F5344CB8AC3E}">
        <p14:creationId xmlns:p14="http://schemas.microsoft.com/office/powerpoint/2010/main" val="121813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20E77-B703-6F88-10F1-3B3ACF46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77DBB55-9EC4-D5A6-2E6F-87AF2E2661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11786" y="2361993"/>
            <a:ext cx="3659414" cy="360403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skills identified in the analysis are crucial for individuals pursuing careers in data science and AI engineering</a:t>
            </a:r>
          </a:p>
          <a:p>
            <a:r>
              <a:rPr lang="en-US" dirty="0"/>
              <a:t>According to the Pareto analysis, </a:t>
            </a:r>
            <a:r>
              <a:rPr lang="en-US" b="1" dirty="0"/>
              <a:t>Python</a:t>
            </a:r>
            <a:r>
              <a:rPr lang="en-US" dirty="0"/>
              <a:t> and </a:t>
            </a:r>
            <a:r>
              <a:rPr lang="en-US" b="1" dirty="0"/>
              <a:t>SQL</a:t>
            </a:r>
            <a:r>
              <a:rPr lang="en-US" dirty="0"/>
              <a:t> are particularly important, collectively accounting for 80% of the most frequently mentioned skills in job listings.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97A52-4DAC-C462-BEBA-D1DA8E90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B2A9E519-B0A0-B48A-8A66-C85366218D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6113" y="2362565"/>
            <a:ext cx="6199187" cy="3602894"/>
          </a:xfrm>
        </p:spPr>
      </p:pic>
    </p:spTree>
    <p:extLst>
      <p:ext uri="{BB962C8B-B14F-4D97-AF65-F5344CB8AC3E}">
        <p14:creationId xmlns:p14="http://schemas.microsoft.com/office/powerpoint/2010/main" val="154164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394A0D-C704-64A6-0FC0-10FC26CAB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601662"/>
            <a:ext cx="10225089" cy="1251585"/>
          </a:xfrm>
        </p:spPr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BC622D-6F3E-BCDA-233D-59C473630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64CC48C7-7FB7-00B7-6C8E-15277428532C}"/>
              </a:ext>
            </a:extLst>
          </p:cNvPr>
          <p:cNvSpPr txBox="1">
            <a:spLocks/>
          </p:cNvSpPr>
          <p:nvPr/>
        </p:nvSpPr>
        <p:spPr>
          <a:xfrm>
            <a:off x="5945103" y="2011407"/>
            <a:ext cx="4926097" cy="4028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Tech industry companies prefer to hire employees who possess highly specialized skills relevant to data science and AI engineering.</a:t>
            </a:r>
          </a:p>
          <a:p>
            <a:r>
              <a:rPr lang="en-US" dirty="0"/>
              <a:t>The skills most frequently listed in job postings are essential for success in data science and AI engineering fields.</a:t>
            </a:r>
          </a:p>
          <a:p>
            <a:r>
              <a:rPr lang="en-US" dirty="0"/>
              <a:t>Emphasizing these key skills on resumes and during interview preparation significantly increases the likelihood of securing a job in the tech industry.</a:t>
            </a:r>
          </a:p>
        </p:txBody>
      </p:sp>
      <p:pic>
        <p:nvPicPr>
          <p:cNvPr id="1034" name="Picture 10" descr="1000 hours closer to Data Science Mastery | by Baijayanta Roy | Towards  Data Science">
            <a:extLst>
              <a:ext uri="{FF2B5EF4-FFF2-40B4-BE49-F238E27FC236}">
                <a16:creationId xmlns:a16="http://schemas.microsoft.com/office/drawing/2014/main" id="{A9CBF46B-43B6-FC81-3E09-18A0F7D2BAF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123768"/>
            <a:ext cx="5105760" cy="365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865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F3E1F-74FF-38CF-2AB7-C0259546B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38EF-0A21-2BB5-39E0-8936D394B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22" y="1063415"/>
            <a:ext cx="5897391" cy="1971613"/>
          </a:xfrm>
        </p:spPr>
        <p:txBody>
          <a:bodyPr/>
          <a:lstStyle/>
          <a:p>
            <a:r>
              <a:rPr lang="en-US" dirty="0"/>
              <a:t>Experiment Setup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284CE-46B2-B2ED-A566-42FFE8F7926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4525" y="3035029"/>
            <a:ext cx="7467088" cy="2759345"/>
          </a:xfrm>
        </p:spPr>
        <p:txBody>
          <a:bodyPr anchor="b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Downloaded 210 PDFs containing remote data science and AI engineering job listings from LinkedIn.</a:t>
            </a:r>
          </a:p>
          <a:p>
            <a:r>
              <a:rPr lang="en-US" dirty="0"/>
              <a:t>Extracted text content from each PDF document using Lang chain.</a:t>
            </a:r>
          </a:p>
          <a:p>
            <a:r>
              <a:rPr lang="en-US" dirty="0"/>
              <a:t>Utilized LLM (llama3-8b-8192) to extract hard skills from the text.</a:t>
            </a:r>
          </a:p>
          <a:p>
            <a:r>
              <a:rPr lang="en-US" dirty="0"/>
              <a:t>Counted the frequency of each skill extracted from the documents</a:t>
            </a:r>
          </a:p>
          <a:p>
            <a:r>
              <a:rPr lang="en-US" dirty="0"/>
              <a:t>Conducted Pareto analysis to identify the most critical hard skills based on their frequency.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E99DA-A3B4-DBF6-1EE4-677A333C1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98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D489F-7A02-614F-57D0-D19C09020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FB2E7-E93C-B5DC-1DAA-3768E2A7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601662"/>
            <a:ext cx="10225089" cy="1251585"/>
          </a:xfrm>
        </p:spPr>
        <p:txBody>
          <a:bodyPr/>
          <a:lstStyle/>
          <a:p>
            <a:r>
              <a:rPr lang="en-US" dirty="0"/>
              <a:t>Follow On Actions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CDB773D-1C1E-BD4D-4561-AF13D6075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50315" y="1853247"/>
            <a:ext cx="8342846" cy="402862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Recommendations</a:t>
            </a:r>
          </a:p>
          <a:p>
            <a:r>
              <a:rPr lang="en-US" dirty="0"/>
              <a:t>Highlight Python and SQL on resumes and cover letters as these are the most frequently sought-after skills.</a:t>
            </a:r>
          </a:p>
          <a:p>
            <a:r>
              <a:rPr lang="en-US" dirty="0"/>
              <a:t>Skills like Tableau and TensorFlow are also valuable and should be considered for a well-rounded skill set</a:t>
            </a:r>
          </a:p>
          <a:p>
            <a:pPr marL="0" indent="0">
              <a:buNone/>
            </a:pPr>
            <a:r>
              <a:rPr lang="en-US" b="1" dirty="0"/>
              <a:t>Next Steps</a:t>
            </a:r>
          </a:p>
          <a:p>
            <a:r>
              <a:rPr lang="en-US" dirty="0"/>
              <a:t>Apply this approach to other job roles within data science and AI.</a:t>
            </a:r>
          </a:p>
          <a:p>
            <a:pPr marL="0" indent="0">
              <a:buNone/>
            </a:pPr>
            <a:r>
              <a:rPr lang="en-US" b="1" dirty="0"/>
              <a:t>Call on Actions</a:t>
            </a:r>
          </a:p>
          <a:p>
            <a:r>
              <a:rPr lang="en-US" dirty="0"/>
              <a:t>Use these findings to guide job applications and professional development.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F174D-4B30-D82C-B928-ACA65E6DC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308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87">
            <a:extLst>
              <a:ext uri="{FF2B5EF4-FFF2-40B4-BE49-F238E27FC236}">
                <a16:creationId xmlns:a16="http://schemas.microsoft.com/office/drawing/2014/main" id="{B8BBB46D-7535-758B-7C25-1ECF58342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3731" y="876301"/>
            <a:ext cx="4949368" cy="337185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453FBA-EC36-F4DC-A25A-453D9702D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187">
            <a:extLst>
              <a:ext uri="{FF2B5EF4-FFF2-40B4-BE49-F238E27FC236}">
                <a16:creationId xmlns:a16="http://schemas.microsoft.com/office/drawing/2014/main" id="{11C9803E-E50D-793A-0204-10118328DBCF}"/>
              </a:ext>
            </a:extLst>
          </p:cNvPr>
          <p:cNvSpPr txBox="1">
            <a:spLocks/>
          </p:cNvSpPr>
          <p:nvPr/>
        </p:nvSpPr>
        <p:spPr>
          <a:xfrm>
            <a:off x="5883731" y="2188907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b="0" i="0" kern="1200" cap="all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5" name="Title 187">
            <a:extLst>
              <a:ext uri="{FF2B5EF4-FFF2-40B4-BE49-F238E27FC236}">
                <a16:creationId xmlns:a16="http://schemas.microsoft.com/office/drawing/2014/main" id="{AB159746-967D-AFC0-9383-9C50E82A92B4}"/>
              </a:ext>
            </a:extLst>
          </p:cNvPr>
          <p:cNvSpPr txBox="1">
            <a:spLocks/>
          </p:cNvSpPr>
          <p:nvPr/>
        </p:nvSpPr>
        <p:spPr>
          <a:xfrm>
            <a:off x="5883731" y="3998042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b="0" i="0" kern="1200" cap="all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dirty="0">
                <a:ea typeface="Calibri" panose="020F0502020204030204" pitchFamily="34" charset="0"/>
                <a:cs typeface="Calibri" panose="020F0502020204030204" pitchFamily="34" charset="0"/>
              </a:rPr>
              <a:t>Presented by Yves Mfitumukiza Ndayisaba</a:t>
            </a:r>
          </a:p>
          <a:p>
            <a:endParaRPr lang="en-US" sz="16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>
                <a:ea typeface="Calibri" panose="020F0502020204030204" pitchFamily="34" charset="0"/>
                <a:cs typeface="Calibri" panose="020F0502020204030204" pitchFamily="34" charset="0"/>
              </a:rPr>
              <a:t>Date: 10</a:t>
            </a:r>
            <a:r>
              <a:rPr lang="en-US" sz="1600" baseline="30000" dirty="0"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600" dirty="0">
                <a:ea typeface="Calibri" panose="020F0502020204030204" pitchFamily="34" charset="0"/>
                <a:cs typeface="Calibri" panose="020F0502020204030204" pitchFamily="34" charset="0"/>
              </a:rPr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5717370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3" id="{568E52B1-822A-41EB-BE6D-702A4C4585E5}" vid="{557526E6-88EA-4959-A9E8-5DE4B22F2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B9EABA-A22D-431D-A3B4-13E54F6F2F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C1865C7-9EE7-4714-A46D-39557B785C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C8CCD9-F6FE-4B38-9404-AB52142146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2224</TotalTime>
  <Words>290</Words>
  <Application>Microsoft Office PowerPoint</Application>
  <PresentationFormat>Widescreen</PresentationFormat>
  <Paragraphs>43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Biome</vt:lpstr>
      <vt:lpstr>Calibri</vt:lpstr>
      <vt:lpstr>Century Gothic</vt:lpstr>
      <vt:lpstr>Wingdings 3</vt:lpstr>
      <vt:lpstr>Ion</vt:lpstr>
      <vt:lpstr>Job Market Analysis and Skill Gap Identification</vt:lpstr>
      <vt:lpstr>Findings</vt:lpstr>
      <vt:lpstr>Hypothesis</vt:lpstr>
      <vt:lpstr>Experiment Setup</vt:lpstr>
      <vt:lpstr>Follow On Actions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QUARTERLY​ REVIEW</dc:title>
  <dc:creator>HP</dc:creator>
  <cp:lastModifiedBy>Yves Mfitumukiza Ndayisaba</cp:lastModifiedBy>
  <cp:revision>1</cp:revision>
  <dcterms:created xsi:type="dcterms:W3CDTF">2024-01-28T19:44:07Z</dcterms:created>
  <dcterms:modified xsi:type="dcterms:W3CDTF">2024-06-11T09:05:38Z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